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60" r:id="rId2"/>
    <p:sldId id="258" r:id="rId3"/>
    <p:sldId id="259" r:id="rId4"/>
    <p:sldId id="275" r:id="rId5"/>
    <p:sldId id="267" r:id="rId6"/>
    <p:sldId id="276" r:id="rId7"/>
    <p:sldId id="274" r:id="rId8"/>
    <p:sldId id="278" r:id="rId9"/>
    <p:sldId id="281" r:id="rId10"/>
    <p:sldId id="279" r:id="rId11"/>
    <p:sldId id="282" r:id="rId12"/>
    <p:sldId id="283" r:id="rId13"/>
    <p:sldId id="284" r:id="rId14"/>
    <p:sldId id="285" r:id="rId15"/>
    <p:sldId id="286" r:id="rId16"/>
    <p:sldId id="287" r:id="rId17"/>
    <p:sldId id="265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한수원 한돋움OTF" panose="020B0600000101010101" pitchFamily="34" charset="-127"/>
      <p:regular r:id="rId22"/>
    </p:embeddedFont>
    <p:embeddedFont>
      <p:font typeface="한수원 한돋움OTF Bold" panose="020B0600000101010101" pitchFamily="34" charset="-127"/>
      <p:bold r:id="rId23"/>
    </p:embeddedFont>
    <p:embeddedFont>
      <p:font typeface="한수원 한울림OTF" panose="020B0600000101010101" pitchFamily="34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275" userDrawn="1">
          <p15:clr>
            <a:srgbClr val="A4A3A4"/>
          </p15:clr>
        </p15:guide>
        <p15:guide id="7" pos="7537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pos="3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7E1"/>
    <a:srgbClr val="D5D5D5"/>
    <a:srgbClr val="3CD7F6"/>
    <a:srgbClr val="FAFAFA"/>
    <a:srgbClr val="FDFDFD"/>
    <a:srgbClr val="15B9F3"/>
    <a:srgbClr val="ECEDEE"/>
    <a:srgbClr val="D7D9DB"/>
    <a:srgbClr val="F31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80626" autoAdjust="0"/>
  </p:normalViewPr>
  <p:slideViewPr>
    <p:cSldViewPr snapToGrid="0" showGuides="1">
      <p:cViewPr varScale="1">
        <p:scale>
          <a:sx n="77" d="100"/>
          <a:sy n="77" d="100"/>
        </p:scale>
        <p:origin x="114" y="444"/>
      </p:cViewPr>
      <p:guideLst>
        <p:guide orient="horz" pos="1275"/>
        <p:guide pos="7537"/>
        <p:guide orient="horz" pos="663"/>
        <p:guide pos="35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E070-50B1-43FD-BAAB-9A3379DDDD38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C76F7-949C-4639-B2C3-5E6FE8A19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6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85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37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611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091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15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917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5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0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65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46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02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50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22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5420-8C17-4468-AEC8-4430EE5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D5049-4932-4B7B-85EC-40E83393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FB9A9-B33C-44ED-BABC-FA871DE1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D8425-FCC0-4840-A31E-836B016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EDF18-8531-4D1C-8D2C-557CA89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9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EB2E-B25A-4414-BD17-A799B96C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8B4CB-D02C-481C-AF58-5FF8AA62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32D09-B132-4F28-B128-E1DEFE45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12178-9859-40D8-866E-21CD2802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B6406-813E-4647-A1CD-44007D3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75D3C-BC40-4959-99A4-A4FA86F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7603-2315-4C2B-9A9D-92656348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CEBB-FB44-43B4-BEC1-1E4F2CD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3AD9-B19D-45F0-850E-9C8B4BDB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DD5C9-C8D9-4D87-A37C-CF8F5EE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FAAFA-ED36-45D1-BE1D-66AFD6BE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A15C4-8EE8-4FEC-9177-73B7EB3E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6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24D-2213-4EAA-9808-618F427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50EE-4115-4C51-8834-D4A84994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9B05B-0309-47DC-922A-D465EE84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4EAFA-AD9C-4F18-A3AE-85A691D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13F815-2CFA-4E42-96E5-B64B7EC3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974D9-97EC-4EC7-9693-C3C4C13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3C591-E098-4827-8F9D-10A41978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B2B7E-A180-4E0C-936F-0C28D9C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ABC4B-31F5-47E2-A80B-C2A0AAE9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05E65-0A18-4469-BD2A-632C378E1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B5198-90A4-428E-A2AF-E6B739C4D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73297-6D6E-40D2-8EBB-BA831FB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87E771-D0F9-46EB-9B4B-7E18552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791D4-00C9-44F9-B42C-A5939FEB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AFF4-47E3-4395-BB65-1A8CF645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47138-787D-4B02-9183-24EA929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28DC84-78BD-4E94-916C-23F6F67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C0FF-066B-4CDB-B217-DB3203E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260DF2-23F3-41F9-BC7F-7FD85899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BCFB1-3512-4B67-91B9-3F0A56B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53FF-C5B1-42BD-9AFD-6661508F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91DDF-7F0E-4CE1-8D79-6BA20246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8E2D3-A06A-4F93-AF98-86A4036F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27-E86F-459A-AD23-C4A4D156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BB84D-DDF9-42C8-9081-962CBEAB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EB6-D9EE-4DF7-99E1-FBF5E99A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3FC8-29D5-4D5A-8F61-818F450C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4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89CDE-C98C-4A43-BD0C-B9A9E533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0894C1-0B8B-48EB-ADB9-D944E072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3D3FD-19D5-4E80-AA38-E948F18D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0E7D2-EEE9-42E6-9F3F-6410191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ED0B-7552-47A8-A1C2-E8460511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1428D-BECF-4B14-94FD-1E213505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BE126-E18A-4608-B32C-6C51CE03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EAFC1-8901-41E8-94A5-EF631E44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80E9-F562-4ADC-9C95-311ED8011E61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FC78486-1347-4014-891D-8EFEC00DAE66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4B371AF-86FE-4920-8C24-2A9EADA1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6CD82E8A-8958-4BAA-9FFF-66763F74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3F08DF4-9D23-492F-BC56-216F14A4176A}"/>
              </a:ext>
            </a:extLst>
          </p:cNvPr>
          <p:cNvGrpSpPr/>
          <p:nvPr/>
        </p:nvGrpSpPr>
        <p:grpSpPr>
          <a:xfrm>
            <a:off x="5658666" y="4329545"/>
            <a:ext cx="1748608" cy="205177"/>
            <a:chOff x="5836836" y="3872742"/>
            <a:chExt cx="1748608" cy="205177"/>
          </a:xfrm>
        </p:grpSpPr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E3C200F-E9BC-45FB-870C-795A4B20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39938805-24E2-48B7-B83E-57A410C9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C20060-D7A0-4E2F-9CA4-55E1B3252904}"/>
              </a:ext>
            </a:extLst>
          </p:cNvPr>
          <p:cNvGrpSpPr/>
          <p:nvPr/>
        </p:nvGrpSpPr>
        <p:grpSpPr>
          <a:xfrm>
            <a:off x="475105" y="845304"/>
            <a:ext cx="4249923" cy="4286431"/>
            <a:chOff x="475105" y="758281"/>
            <a:chExt cx="4249923" cy="428643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CDF5B2-7AB6-4C65-85AF-16DCC3A7A59C}"/>
                </a:ext>
              </a:extLst>
            </p:cNvPr>
            <p:cNvGrpSpPr/>
            <p:nvPr/>
          </p:nvGrpSpPr>
          <p:grpSpPr>
            <a:xfrm>
              <a:off x="493485" y="758281"/>
              <a:ext cx="4231543" cy="2539157"/>
              <a:chOff x="493485" y="1223308"/>
              <a:chExt cx="4231543" cy="253915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4C1FE0-6BEB-44C5-B4B9-1755F444F838}"/>
                  </a:ext>
                </a:extLst>
              </p:cNvPr>
              <p:cNvSpPr txBox="1"/>
              <p:nvPr/>
            </p:nvSpPr>
            <p:spPr>
              <a:xfrm>
                <a:off x="493485" y="1223308"/>
                <a:ext cx="18473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OTF" panose="020B0600000101010101" pitchFamily="34" charset="-127"/>
                  <a:ea typeface="한수원 한돋움OTF" panose="020B0600000101010101" pitchFamily="34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0D7458C-4BCA-4F5F-BC06-13B3345CEF90}"/>
                  </a:ext>
                </a:extLst>
              </p:cNvPr>
              <p:cNvSpPr/>
              <p:nvPr/>
            </p:nvSpPr>
            <p:spPr>
              <a:xfrm>
                <a:off x="493485" y="2746802"/>
                <a:ext cx="423154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수원 한돋움OTF" panose="020B0600000101010101" pitchFamily="34" charset="-127"/>
                    <a:ea typeface="한수원 한돋움OTF" panose="020B0600000101010101" pitchFamily="34" charset="-127"/>
                  </a:rPr>
                  <a:t>Battle Tetris</a:t>
                </a:r>
                <a:endParaRPr lang="ko-KR" altLang="en-US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OTF" panose="020B0600000101010101" pitchFamily="34" charset="-127"/>
                  <a:ea typeface="한수원 한돋움OTF" panose="020B0600000101010101" pitchFamily="34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4139857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7419D-DA91-41E9-BA14-DED2C6883059}"/>
                </a:ext>
              </a:extLst>
            </p:cNvPr>
            <p:cNvSpPr/>
            <p:nvPr/>
          </p:nvSpPr>
          <p:spPr>
            <a:xfrm>
              <a:off x="475105" y="4221809"/>
              <a:ext cx="2300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디지털콘텐츠</a:t>
              </a:r>
              <a:r>
                <a:rPr lang="en-US" altLang="ko-KR" sz="1400" dirty="0">
                  <a:solidFill>
                    <a:srgbClr val="1A0DAB"/>
                  </a:solidFill>
                  <a:latin typeface="+mj-ea"/>
                  <a:ea typeface="+mj-ea"/>
                </a:rPr>
                <a:t>·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가상현실 트랙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5875DF8-A73F-486A-BD42-9D5A00F6ED6C}"/>
                </a:ext>
              </a:extLst>
            </p:cNvPr>
            <p:cNvSpPr/>
            <p:nvPr/>
          </p:nvSpPr>
          <p:spPr>
            <a:xfrm>
              <a:off x="515301" y="4736935"/>
              <a:ext cx="2002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3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학년 </a:t>
              </a: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1991220 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박종연</a:t>
              </a:r>
              <a:endPara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OTF" panose="020B0503020000020004" pitchFamily="34" charset="-127"/>
                <a:ea typeface="한수원 한울림OTF" panose="020B0503020000020004" pitchFamily="34" charset="-127"/>
              </a:endParaRPr>
            </a:p>
          </p:txBody>
        </p:sp>
        <p:sp>
          <p:nvSpPr>
            <p:cNvPr id="2" name="직사각형 24">
              <a:extLst>
                <a:ext uri="{FF2B5EF4-FFF2-40B4-BE49-F238E27FC236}">
                  <a16:creationId xmlns:a16="http://schemas.microsoft.com/office/drawing/2014/main" id="{AC1142E9-F56F-9177-C5A1-8EDF7C0B6D40}"/>
                </a:ext>
              </a:extLst>
            </p:cNvPr>
            <p:cNvSpPr/>
            <p:nvPr/>
          </p:nvSpPr>
          <p:spPr>
            <a:xfrm>
              <a:off x="509151" y="4489799"/>
              <a:ext cx="2002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3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학년 </a:t>
              </a: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1971261 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OTF" panose="020B0503020000020004" pitchFamily="34" charset="-127"/>
                  <a:ea typeface="한수원 한울림OTF" panose="020B0503020000020004" pitchFamily="34" charset="-127"/>
                </a:rPr>
                <a:t>김정석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7590C1C-BC45-46A1-8842-BC7CF4F532B6}"/>
              </a:ext>
            </a:extLst>
          </p:cNvPr>
          <p:cNvGrpSpPr/>
          <p:nvPr/>
        </p:nvGrpSpPr>
        <p:grpSpPr>
          <a:xfrm>
            <a:off x="6829810" y="3739296"/>
            <a:ext cx="3435318" cy="3130258"/>
            <a:chOff x="6645581" y="3349915"/>
            <a:chExt cx="3435318" cy="31302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8B991E-1A9D-497A-AA06-F7AE7170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7664A4-1840-4019-B111-A482600C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BACEAB-6810-4A3A-9EDF-A9BBC44D00C5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59F43C-C713-46C6-BB41-AFADB046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166477-2E3F-43BA-85D4-80B9EAE2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A1A9CDF-2118-4901-A7BC-636ECCB4ABB8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ED2A62B-7993-4961-9E9C-97AD0EC4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5B2A8A-45C9-4F8E-BA83-725D24AB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FA92616-921C-43FE-AA82-B125E0B78F7C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D26798D5-302A-4BD5-8896-D4EBFC4A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C2E5DFB-AECC-4285-8904-8B34DC36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050BA4D-9900-4559-8C06-768D6D94DA30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2BF065DF-EC9E-4025-8A14-DF5F9B88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8E5792B-9D05-40B1-83DF-F5FBC21B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1424C7B-4723-4023-8B07-B747B05521DE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B0811FE-953F-4AC1-9A47-0BA6BD2E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453E4CF2-9FA2-4FB0-A089-606F9F27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900819B-9FD3-4205-941F-6F0341841232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D16679D8-7C7A-41C1-A384-B500C597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DB0D372-B833-476D-8DF7-13A03AA9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EC8145A2-326F-4DE2-B66F-9153169BC5BA}"/>
              </a:ext>
            </a:extLst>
          </p:cNvPr>
          <p:cNvGrpSpPr/>
          <p:nvPr/>
        </p:nvGrpSpPr>
        <p:grpSpPr>
          <a:xfrm>
            <a:off x="5901214" y="4337351"/>
            <a:ext cx="292206" cy="639498"/>
            <a:chOff x="5883064" y="3740294"/>
            <a:chExt cx="292206" cy="639498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CC1CDD45-A652-4442-913A-AEEA28DF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43194A4C-88C9-46A5-86CB-DB36BFB6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E777FDEE-C898-4E7C-9696-7B636D9A088B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91962935-6076-41A4-AEBD-BE94B199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E0559F83-B20B-488A-97E2-6D084B1B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7547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프로토콜 흐름도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(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테트리스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)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50003C8-D55B-51D4-D544-50F4171CCF55}"/>
              </a:ext>
            </a:extLst>
          </p:cNvPr>
          <p:cNvCxnSpPr/>
          <p:nvPr/>
        </p:nvCxnSpPr>
        <p:spPr>
          <a:xfrm>
            <a:off x="2377795" y="2007391"/>
            <a:ext cx="0" cy="453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C6F66B-DBAE-1A79-63EE-FA88F140F95B}"/>
              </a:ext>
            </a:extLst>
          </p:cNvPr>
          <p:cNvCxnSpPr/>
          <p:nvPr/>
        </p:nvCxnSpPr>
        <p:spPr>
          <a:xfrm>
            <a:off x="5762171" y="2007391"/>
            <a:ext cx="0" cy="453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CF02E8-7CBA-1C3A-ED2A-6FEC8AFA8586}"/>
              </a:ext>
            </a:extLst>
          </p:cNvPr>
          <p:cNvCxnSpPr/>
          <p:nvPr/>
        </p:nvCxnSpPr>
        <p:spPr>
          <a:xfrm>
            <a:off x="9002531" y="1935383"/>
            <a:ext cx="0" cy="453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420E98-9E90-5386-130C-0E5920BA8F1F}"/>
              </a:ext>
            </a:extLst>
          </p:cNvPr>
          <p:cNvSpPr txBox="1"/>
          <p:nvPr/>
        </p:nvSpPr>
        <p:spPr>
          <a:xfrm>
            <a:off x="5298496" y="171006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13738-B184-F27A-2303-951C679A0C0A}"/>
              </a:ext>
            </a:extLst>
          </p:cNvPr>
          <p:cNvSpPr txBox="1"/>
          <p:nvPr/>
        </p:nvSpPr>
        <p:spPr>
          <a:xfrm>
            <a:off x="1856657" y="170861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Guest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A3E5FD-B19D-F0AD-8E99-E8D32E448F16}"/>
              </a:ext>
            </a:extLst>
          </p:cNvPr>
          <p:cNvCxnSpPr>
            <a:cxnSpLocks/>
          </p:cNvCxnSpPr>
          <p:nvPr/>
        </p:nvCxnSpPr>
        <p:spPr>
          <a:xfrm>
            <a:off x="5744604" y="2875731"/>
            <a:ext cx="3257927" cy="18619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D334DC-66F4-4535-26B1-CC8233BED430}"/>
              </a:ext>
            </a:extLst>
          </p:cNvPr>
          <p:cNvSpPr txBox="1"/>
          <p:nvPr/>
        </p:nvSpPr>
        <p:spPr>
          <a:xfrm>
            <a:off x="2962341" y="336686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MODE_BOARD_DATA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35FF74-E5B6-AE79-F9F0-85E2B52B86F2}"/>
              </a:ext>
            </a:extLst>
          </p:cNvPr>
          <p:cNvSpPr txBox="1"/>
          <p:nvPr/>
        </p:nvSpPr>
        <p:spPr>
          <a:xfrm>
            <a:off x="8582127" y="160405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Guest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E7FFC5-B342-72AD-309D-B0138CDF2D61}"/>
              </a:ext>
            </a:extLst>
          </p:cNvPr>
          <p:cNvSpPr txBox="1"/>
          <p:nvPr/>
        </p:nvSpPr>
        <p:spPr>
          <a:xfrm>
            <a:off x="6209856" y="2817402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MODE_BOARD_DATA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5CE7F4-B0ED-FB3C-37D6-2B230D410D8D}"/>
              </a:ext>
            </a:extLst>
          </p:cNvPr>
          <p:cNvCxnSpPr>
            <a:cxnSpLocks/>
          </p:cNvCxnSpPr>
          <p:nvPr/>
        </p:nvCxnSpPr>
        <p:spPr>
          <a:xfrm>
            <a:off x="2377794" y="2526437"/>
            <a:ext cx="3413116" cy="2909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CDCD6D0-40E4-D965-1A46-9FA9F5845D32}"/>
              </a:ext>
            </a:extLst>
          </p:cNvPr>
          <p:cNvSpPr txBox="1"/>
          <p:nvPr/>
        </p:nvSpPr>
        <p:spPr>
          <a:xfrm>
            <a:off x="2931216" y="251089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MODE_BOARD_DATA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38E938-E380-47A4-2EEA-327A3D55664A}"/>
              </a:ext>
            </a:extLst>
          </p:cNvPr>
          <p:cNvSpPr txBox="1"/>
          <p:nvPr/>
        </p:nvSpPr>
        <p:spPr>
          <a:xfrm>
            <a:off x="6195488" y="3153466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MODE_BOARD_DATA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499043-8152-808B-3626-A0E1F895EAB0}"/>
              </a:ext>
            </a:extLst>
          </p:cNvPr>
          <p:cNvCxnSpPr>
            <a:cxnSpLocks/>
          </p:cNvCxnSpPr>
          <p:nvPr/>
        </p:nvCxnSpPr>
        <p:spPr>
          <a:xfrm flipH="1">
            <a:off x="5728834" y="3189799"/>
            <a:ext cx="3260729" cy="1770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F43192A-40A4-A795-4FB4-A0E390075AAC}"/>
              </a:ext>
            </a:extLst>
          </p:cNvPr>
          <p:cNvCxnSpPr>
            <a:cxnSpLocks/>
          </p:cNvCxnSpPr>
          <p:nvPr/>
        </p:nvCxnSpPr>
        <p:spPr>
          <a:xfrm flipH="1">
            <a:off x="2377794" y="3438118"/>
            <a:ext cx="3385409" cy="23354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1D2DD06-2035-0340-650A-0325039337F0}"/>
              </a:ext>
            </a:extLst>
          </p:cNvPr>
          <p:cNvSpPr/>
          <p:nvPr/>
        </p:nvSpPr>
        <p:spPr>
          <a:xfrm>
            <a:off x="1230789" y="2111946"/>
            <a:ext cx="8781139" cy="198108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D652D32-39F2-FBDE-8B3D-E27F04ACC8D6}"/>
              </a:ext>
            </a:extLst>
          </p:cNvPr>
          <p:cNvSpPr txBox="1"/>
          <p:nvPr/>
        </p:nvSpPr>
        <p:spPr>
          <a:xfrm>
            <a:off x="10221986" y="2720533"/>
            <a:ext cx="127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매 사이클마다 반복</a:t>
            </a:r>
            <a:endParaRPr lang="en-US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8DDD794-EC5C-BC91-E7B8-564AC3C2932B}"/>
              </a:ext>
            </a:extLst>
          </p:cNvPr>
          <p:cNvSpPr txBox="1"/>
          <p:nvPr/>
        </p:nvSpPr>
        <p:spPr>
          <a:xfrm>
            <a:off x="6458027" y="430107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MODE_ATTACK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4C88B34-1C00-840D-2532-6FFED269CE07}"/>
              </a:ext>
            </a:extLst>
          </p:cNvPr>
          <p:cNvCxnSpPr>
            <a:cxnSpLocks/>
          </p:cNvCxnSpPr>
          <p:nvPr/>
        </p:nvCxnSpPr>
        <p:spPr>
          <a:xfrm flipH="1">
            <a:off x="5735769" y="4337408"/>
            <a:ext cx="3198653" cy="1770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5401E27-4632-7556-06FA-84102AB7A505}"/>
              </a:ext>
            </a:extLst>
          </p:cNvPr>
          <p:cNvSpPr txBox="1"/>
          <p:nvPr/>
        </p:nvSpPr>
        <p:spPr>
          <a:xfrm>
            <a:off x="3217667" y="442594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MODE_ATTACK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FF46F97-621E-A1F8-BE83-7D6E3353E715}"/>
              </a:ext>
            </a:extLst>
          </p:cNvPr>
          <p:cNvCxnSpPr>
            <a:cxnSpLocks/>
          </p:cNvCxnSpPr>
          <p:nvPr/>
        </p:nvCxnSpPr>
        <p:spPr>
          <a:xfrm flipH="1">
            <a:off x="2390764" y="4514473"/>
            <a:ext cx="3338070" cy="2497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C0242-6103-9E19-A071-456F0F1366EF}"/>
              </a:ext>
            </a:extLst>
          </p:cNvPr>
          <p:cNvSpPr txBox="1"/>
          <p:nvPr/>
        </p:nvSpPr>
        <p:spPr>
          <a:xfrm>
            <a:off x="3019161" y="5680730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MODE_PLAYER_OUT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11B8EEA-68A5-2253-F254-8260E29CA58E}"/>
              </a:ext>
            </a:extLst>
          </p:cNvPr>
          <p:cNvCxnSpPr>
            <a:cxnSpLocks/>
          </p:cNvCxnSpPr>
          <p:nvPr/>
        </p:nvCxnSpPr>
        <p:spPr>
          <a:xfrm>
            <a:off x="2377794" y="5749695"/>
            <a:ext cx="3373040" cy="1977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849D10C-9BA8-52FE-E147-190C92231FF5}"/>
              </a:ext>
            </a:extLst>
          </p:cNvPr>
          <p:cNvSpPr txBox="1"/>
          <p:nvPr/>
        </p:nvSpPr>
        <p:spPr>
          <a:xfrm>
            <a:off x="6168150" y="5880887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MODE_GAME_OVER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4FC4A49-0045-3401-A7BA-DB12F2EE1660}"/>
              </a:ext>
            </a:extLst>
          </p:cNvPr>
          <p:cNvCxnSpPr>
            <a:cxnSpLocks/>
          </p:cNvCxnSpPr>
          <p:nvPr/>
        </p:nvCxnSpPr>
        <p:spPr>
          <a:xfrm>
            <a:off x="5730272" y="5986231"/>
            <a:ext cx="3246321" cy="19777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35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D4E90A-87CE-0F4E-6C21-B88FC29E5425}"/>
              </a:ext>
            </a:extLst>
          </p:cNvPr>
          <p:cNvSpPr txBox="1"/>
          <p:nvPr/>
        </p:nvSpPr>
        <p:spPr>
          <a:xfrm>
            <a:off x="1216989" y="589965"/>
            <a:ext cx="6989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테트리스 세부 기능 설명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CFD84B-3DD1-B78E-A1F9-984EF6E7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18" y="2160493"/>
            <a:ext cx="2476846" cy="3724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82E6FD-E07E-7D51-BEB4-D7A312CAEDF1}"/>
              </a:ext>
            </a:extLst>
          </p:cNvPr>
          <p:cNvSpPr txBox="1"/>
          <p:nvPr/>
        </p:nvSpPr>
        <p:spPr>
          <a:xfrm>
            <a:off x="4136572" y="1993508"/>
            <a:ext cx="75352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좌우 방향키로 떨어질 블록의 위치 조정</a:t>
            </a:r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위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/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아래 방향키로 블록 회전</a:t>
            </a:r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스페이스로 블록 떨어뜨림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하드 드랍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  <a:p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D 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키로 떨어지는 속도 증가</a:t>
            </a:r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오른쪽에는 앞으로 나올 블록 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3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개 표시</a:t>
            </a:r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우하단에 공격까지 남은 줄 수 표시</a:t>
            </a:r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08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D4E90A-87CE-0F4E-6C21-B88FC29E5425}"/>
              </a:ext>
            </a:extLst>
          </p:cNvPr>
          <p:cNvSpPr txBox="1"/>
          <p:nvPr/>
        </p:nvSpPr>
        <p:spPr>
          <a:xfrm>
            <a:off x="1216989" y="589965"/>
            <a:ext cx="6989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테트리스 세부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E6FD-E07E-7D51-BEB4-D7A312CAEDF1}"/>
              </a:ext>
            </a:extLst>
          </p:cNvPr>
          <p:cNvSpPr txBox="1"/>
          <p:nvPr/>
        </p:nvSpPr>
        <p:spPr>
          <a:xfrm>
            <a:off x="5053263" y="2743432"/>
            <a:ext cx="6618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오른쪽에 상대 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4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명의 게임 화면이 표시됨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  <a:p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탈락한 상대의 게임 화면은 회색으로 표시됨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76BFE-D4AE-44A7-E110-393AD173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5" y="2004769"/>
            <a:ext cx="4591208" cy="40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96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D4E90A-87CE-0F4E-6C21-B88FC29E5425}"/>
              </a:ext>
            </a:extLst>
          </p:cNvPr>
          <p:cNvSpPr txBox="1"/>
          <p:nvPr/>
        </p:nvSpPr>
        <p:spPr>
          <a:xfrm>
            <a:off x="1216989" y="589965"/>
            <a:ext cx="6989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테트리스 세부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E6FD-E07E-7D51-BEB4-D7A312CAEDF1}"/>
              </a:ext>
            </a:extLst>
          </p:cNvPr>
          <p:cNvSpPr txBox="1"/>
          <p:nvPr/>
        </p:nvSpPr>
        <p:spPr>
          <a:xfrm>
            <a:off x="5982494" y="2401312"/>
            <a:ext cx="57362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탈락하면 탈락한 즉시 게임이 멈추고 보드가 회색으로 바뀌며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패배 메시지가 뜨고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</a:t>
            </a:r>
          </a:p>
          <a:p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마지막까지 살아남으면 승리 메시지가 뜸</a:t>
            </a:r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00633-D170-E9DB-30DD-045B1044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9" y="1651781"/>
            <a:ext cx="5327938" cy="46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D4E90A-87CE-0F4E-6C21-B88FC29E5425}"/>
              </a:ext>
            </a:extLst>
          </p:cNvPr>
          <p:cNvSpPr txBox="1"/>
          <p:nvPr/>
        </p:nvSpPr>
        <p:spPr>
          <a:xfrm>
            <a:off x="1216989" y="589965"/>
            <a:ext cx="6989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테트리스 세부 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E6FD-E07E-7D51-BEB4-D7A312CAEDF1}"/>
              </a:ext>
            </a:extLst>
          </p:cNvPr>
          <p:cNvSpPr txBox="1"/>
          <p:nvPr/>
        </p:nvSpPr>
        <p:spPr>
          <a:xfrm>
            <a:off x="5982494" y="2430782"/>
            <a:ext cx="5736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3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줄을 지울 때마다 모든 상대방에게 한 줄씩 늘어나는 공격을 함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  <a:p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다음 공격까지 남은 줄 수는 우하단에 표시됨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64C4E-C320-180F-E21D-A4D99CF3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7" y="1774372"/>
            <a:ext cx="4822838" cy="42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7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05.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D4E90A-87CE-0F4E-6C21-B88FC29E5425}"/>
              </a:ext>
            </a:extLst>
          </p:cNvPr>
          <p:cNvSpPr txBox="1"/>
          <p:nvPr/>
        </p:nvSpPr>
        <p:spPr>
          <a:xfrm>
            <a:off x="1216989" y="589965"/>
            <a:ext cx="1010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계획 대비 완성도 및 추후 개선 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2E6FD-E07E-7D51-BEB4-D7A312CAEDF1}"/>
              </a:ext>
            </a:extLst>
          </p:cNvPr>
          <p:cNvSpPr txBox="1"/>
          <p:nvPr/>
        </p:nvSpPr>
        <p:spPr>
          <a:xfrm>
            <a:off x="608494" y="2515169"/>
            <a:ext cx="111103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계획 대비 완성도 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: 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홀드 기능을 제외한 모든 기능을 구현 완료함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  <a:p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(96%) 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하지만 객체지향 원칙을 잘 지켰는지에 대해서는 검토가 필요함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  <a:p>
            <a:endParaRPr lang="en-US" altLang="ko-KR" sz="32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추후 개선 사항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: </a:t>
            </a:r>
            <a:r>
              <a:rPr lang="ko-KR" altLang="en-US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다른 플레이어의 보드를 갱신할 때 약간의 딜레이가 있으므로 동기화 처리가 필요함</a:t>
            </a:r>
            <a:r>
              <a:rPr lang="en-US" altLang="ko-KR" sz="32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239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D4E90A-87CE-0F4E-6C21-B88FC29E5425}"/>
              </a:ext>
            </a:extLst>
          </p:cNvPr>
          <p:cNvSpPr txBox="1"/>
          <p:nvPr/>
        </p:nvSpPr>
        <p:spPr>
          <a:xfrm>
            <a:off x="1216989" y="589965"/>
            <a:ext cx="5541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역할 기여도와 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97E26-D89B-DF41-F1C0-3A543123CE50}"/>
              </a:ext>
            </a:extLst>
          </p:cNvPr>
          <p:cNvSpPr txBox="1"/>
          <p:nvPr/>
        </p:nvSpPr>
        <p:spPr>
          <a:xfrm>
            <a:off x="608494" y="5079541"/>
            <a:ext cx="10619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박종연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: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테트리스를 구현해 본 경험이 있어서 자신있게 도전했는데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만만치 않았던 것 같다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그리고 멀티 게임도 소켓 통신을 활용하면 쉽게 작성할 수 있을 줄 알았는데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생각보다 고려해야 할 게 많았다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좋은 경험이 되었다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  <a:endParaRPr lang="en-US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2F0BE-F8C7-C908-1B08-22C89119EDEA}"/>
              </a:ext>
            </a:extLst>
          </p:cNvPr>
          <p:cNvSpPr txBox="1"/>
          <p:nvPr/>
        </p:nvSpPr>
        <p:spPr>
          <a:xfrm>
            <a:off x="608493" y="3429000"/>
            <a:ext cx="10619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김정석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: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기존의 </a:t>
            </a:r>
            <a:r>
              <a:rPr lang="ko-KR" altLang="en-US" sz="24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테트리스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코드를 기반으로 만들기에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서버와 클라이언트 부분만 제대로 구현하면 될 것이라고 생각했는데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예상외로 게임 부분에서도 작업할 부분이 많았습니다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예상보다 동기화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메시지 송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/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수신 부분이 구현하기 까다로웠고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이를 구현하며 소켓 프로그래밍에 대해 더욱 잘 알게 된 것 같습니다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  <a:endParaRPr lang="en-US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0C51-8F85-BC51-F787-FFE39675E37E}"/>
              </a:ext>
            </a:extLst>
          </p:cNvPr>
          <p:cNvSpPr txBox="1"/>
          <p:nvPr/>
        </p:nvSpPr>
        <p:spPr>
          <a:xfrm>
            <a:off x="608492" y="1628316"/>
            <a:ext cx="10619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역할 기여도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: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전 과정을 실시간 통화로 소통하며 같이 진행했습니다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굳이 수행한 부분을 나누자면</a:t>
            </a:r>
            <a:endParaRPr lang="en-US" altLang="ko-KR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김정석 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: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대기실 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GUI, </a:t>
            </a:r>
            <a:r>
              <a:rPr lang="ko-KR" altLang="en-US" sz="24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채팅방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GUI,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클라이언트와 게임 세부 구현</a:t>
            </a:r>
            <a:endParaRPr lang="en-US" altLang="ko-KR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4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박종연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: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서버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클라이언트와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게임 세부 구현 으로 나눌 수 있을 것 같습니다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00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9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43F0C4A-0E65-4F85-A3FD-F02B11C9F04B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3FCCE8-7D75-4734-82A7-EA32BFF4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A01239-A542-4218-A3FB-45FF23B7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AD1349-0E7A-4723-BD25-75737F871A79}"/>
              </a:ext>
            </a:extLst>
          </p:cNvPr>
          <p:cNvGrpSpPr/>
          <p:nvPr/>
        </p:nvGrpSpPr>
        <p:grpSpPr>
          <a:xfrm>
            <a:off x="5836836" y="3872742"/>
            <a:ext cx="1748608" cy="205177"/>
            <a:chOff x="5836836" y="3872742"/>
            <a:chExt cx="1748608" cy="2051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533A231-6FE7-4088-A11E-C5E955843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417D79-3B99-47BB-8266-681E8BB7C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CAFEAE-D339-4C78-B5B5-9DB71403E0D2}"/>
              </a:ext>
            </a:extLst>
          </p:cNvPr>
          <p:cNvGrpSpPr/>
          <p:nvPr/>
        </p:nvGrpSpPr>
        <p:grpSpPr>
          <a:xfrm>
            <a:off x="6645581" y="3349915"/>
            <a:ext cx="3435318" cy="3130258"/>
            <a:chOff x="6645581" y="3349915"/>
            <a:chExt cx="3435318" cy="31302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D808F1-0CB9-48A2-9AAB-070E80F4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1CAF6F1-D894-45C1-87C7-2BCC375AA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D0DA8F-B87D-4ED4-AC1D-34DFFD9B5327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B312E17-FFE9-43D7-B43D-74E45FA1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66F0A1-98FE-41EB-874C-43E7D701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B7B982-4425-44BD-AFB1-49573B5ED277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17054B-4875-4C99-AA79-A7AC8FA3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0F5D446-4157-40EE-B25C-E5DD8BF8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D553C9-606A-4C77-9873-842D4E6F5B7E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61FADE0-2326-4F98-A2B8-494948E3B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AD9C8B9-AA78-4B4B-B326-58EF58217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97AE8F-CB86-46C7-BE09-1BFED60FAB46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3572AAC-74A3-4F93-B751-EC4F01B6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189675-0BB2-418C-968F-B212B872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0801155-9497-4CBA-BDB4-7B74DF512825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B7CA4D-D6B3-4645-8EC7-4B619B1A4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A4E459-86C4-4744-ABB1-81DDC4CF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46139A-138D-42AB-A679-77DC9732509E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00D13F-EE1E-42D2-8744-191C8E404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4641583-EF92-4013-9D0D-869C9BEE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C60DEC-5F93-4137-9BB3-DE1922E7626C}"/>
              </a:ext>
            </a:extLst>
          </p:cNvPr>
          <p:cNvGrpSpPr/>
          <p:nvPr/>
        </p:nvGrpSpPr>
        <p:grpSpPr>
          <a:xfrm>
            <a:off x="5883064" y="3740294"/>
            <a:ext cx="292206" cy="639498"/>
            <a:chOff x="5883064" y="3740294"/>
            <a:chExt cx="292206" cy="63949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51D1879-6FF4-4547-AABA-722178D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CEACE3-7B1F-44B6-A5A5-2EBF263BE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C53FEA3-3544-4AD7-8C57-1AD9F7E39A0C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2FC88AB-A7E4-40DE-939E-09AAFD11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7D29E90-F77F-412F-B7C1-4E25D1D7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493485" y="845304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이상입니다</a:t>
            </a:r>
            <a:r>
              <a:rPr lang="en-US" altLang="ko-KR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.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6996A2-4570-42C8-9F0A-623D0A0B141C}"/>
              </a:ext>
            </a:extLst>
          </p:cNvPr>
          <p:cNvCxnSpPr/>
          <p:nvPr/>
        </p:nvCxnSpPr>
        <p:spPr>
          <a:xfrm>
            <a:off x="621394" y="2195554"/>
            <a:ext cx="812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B58A180-3EA5-82EC-21DE-C53D3B69E4BB}"/>
              </a:ext>
            </a:extLst>
          </p:cNvPr>
          <p:cNvSpPr txBox="1">
            <a:spLocks/>
          </p:cNvSpPr>
          <p:nvPr/>
        </p:nvSpPr>
        <p:spPr>
          <a:xfrm>
            <a:off x="302644" y="226258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참고한 </a:t>
            </a:r>
            <a:r>
              <a:rPr lang="ko-KR" altLang="en-US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테트리스</a:t>
            </a:r>
            <a:r>
              <a:rPr lang="ko-KR" alt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게임 소스 코드</a:t>
            </a:r>
            <a:endParaRPr lang="en-US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0D3D38-A33D-47A8-5A55-69F59713CB58}"/>
              </a:ext>
            </a:extLst>
          </p:cNvPr>
          <p:cNvSpPr txBox="1">
            <a:spLocks/>
          </p:cNvSpPr>
          <p:nvPr/>
        </p:nvSpPr>
        <p:spPr>
          <a:xfrm>
            <a:off x="421157" y="3770120"/>
            <a:ext cx="4477904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https://github.com/janbodnar/Java-Tetris-Game/tree/master</a:t>
            </a:r>
          </a:p>
        </p:txBody>
      </p:sp>
    </p:spTree>
    <p:extLst>
      <p:ext uri="{BB962C8B-B14F-4D97-AF65-F5344CB8AC3E}">
        <p14:creationId xmlns:p14="http://schemas.microsoft.com/office/powerpoint/2010/main" val="16153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B53D14C-CA20-493B-AE16-2C4347FF13D2}"/>
              </a:ext>
            </a:extLst>
          </p:cNvPr>
          <p:cNvGrpSpPr/>
          <p:nvPr/>
        </p:nvGrpSpPr>
        <p:grpSpPr>
          <a:xfrm>
            <a:off x="5647435" y="5566696"/>
            <a:ext cx="1244510" cy="845934"/>
            <a:chOff x="5722753" y="5784356"/>
            <a:chExt cx="1244510" cy="8459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473C895-8E62-4133-B2C2-DBC4B3ACB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2753" y="5834534"/>
              <a:ext cx="1179723" cy="79575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FEDB7F3-EE2A-45CA-85D5-35F894CF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7540" y="5784356"/>
              <a:ext cx="1179723" cy="795756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A3E8764-0A04-4382-AACC-CB89B084EFFC}"/>
              </a:ext>
            </a:extLst>
          </p:cNvPr>
          <p:cNvGrpSpPr/>
          <p:nvPr/>
        </p:nvGrpSpPr>
        <p:grpSpPr>
          <a:xfrm>
            <a:off x="493485" y="846591"/>
            <a:ext cx="2874505" cy="1341450"/>
            <a:chOff x="493485" y="846591"/>
            <a:chExt cx="2874505" cy="13414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493485" y="846591"/>
              <a:ext cx="287450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INDEX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7311F7-BDB2-4871-A52E-85827F6BBA0C}"/>
                </a:ext>
              </a:extLst>
            </p:cNvPr>
            <p:cNvCxnSpPr/>
            <p:nvPr/>
          </p:nvCxnSpPr>
          <p:spPr>
            <a:xfrm>
              <a:off x="621394" y="2188041"/>
              <a:ext cx="812800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EFC3E5-3CB8-4E6C-8EBE-9619387148F4}"/>
              </a:ext>
            </a:extLst>
          </p:cNvPr>
          <p:cNvGrpSpPr/>
          <p:nvPr/>
        </p:nvGrpSpPr>
        <p:grpSpPr>
          <a:xfrm>
            <a:off x="636271" y="4019981"/>
            <a:ext cx="3017718" cy="2088970"/>
            <a:chOff x="3444159" y="2428374"/>
            <a:chExt cx="2766731" cy="191522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A2D608A-A7BB-478E-9EE9-A060FB7AC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61247">
              <a:off x="3444159" y="2429249"/>
              <a:ext cx="2703566" cy="191039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F2C42CF-C8DB-4F0A-9A28-0CA4FA19E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61247">
              <a:off x="3512160" y="2428374"/>
              <a:ext cx="2698730" cy="1915228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E3A589-58A7-475A-9A29-C9D75D162772}"/>
              </a:ext>
            </a:extLst>
          </p:cNvPr>
          <p:cNvGrpSpPr/>
          <p:nvPr/>
        </p:nvGrpSpPr>
        <p:grpSpPr>
          <a:xfrm>
            <a:off x="3916490" y="4538096"/>
            <a:ext cx="2209991" cy="1894886"/>
            <a:chOff x="3916490" y="4833051"/>
            <a:chExt cx="2209991" cy="189488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941CBD-EEC5-482B-A299-63F2B7379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6490" y="4891576"/>
              <a:ext cx="2142421" cy="183636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218C23-50DD-4050-8829-7545C697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8495" y="4833051"/>
              <a:ext cx="2147986" cy="185305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1473F78-DFAE-45D8-8D0F-1E135BD3B66A}"/>
              </a:ext>
            </a:extLst>
          </p:cNvPr>
          <p:cNvGrpSpPr/>
          <p:nvPr/>
        </p:nvGrpSpPr>
        <p:grpSpPr>
          <a:xfrm>
            <a:off x="3290542" y="5279664"/>
            <a:ext cx="1164208" cy="995765"/>
            <a:chOff x="3250175" y="5420910"/>
            <a:chExt cx="1164208" cy="99576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B5D94AA-8B17-4E1C-A97E-E3BFB1AB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175" y="5472706"/>
              <a:ext cx="1098877" cy="943969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82D03CA-DFA5-431B-8A48-3EFBEC68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0665" y="5420910"/>
              <a:ext cx="1103718" cy="94881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FAE5EE9-38E1-46E9-8881-5218FB5E3F50}"/>
              </a:ext>
            </a:extLst>
          </p:cNvPr>
          <p:cNvGrpSpPr/>
          <p:nvPr/>
        </p:nvGrpSpPr>
        <p:grpSpPr>
          <a:xfrm rot="2700000">
            <a:off x="46271" y="6287206"/>
            <a:ext cx="1598798" cy="215348"/>
            <a:chOff x="9769278" y="2663051"/>
            <a:chExt cx="1598798" cy="21534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5A6CA94-9FBF-41F9-8447-E387C138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1FA5DBD-0D77-4B06-964A-D50FDBDB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00D7448-D74F-4023-B29D-29292DF07EB8}"/>
              </a:ext>
            </a:extLst>
          </p:cNvPr>
          <p:cNvGrpSpPr/>
          <p:nvPr/>
        </p:nvGrpSpPr>
        <p:grpSpPr>
          <a:xfrm>
            <a:off x="6931332" y="5865634"/>
            <a:ext cx="541765" cy="618146"/>
            <a:chOff x="10297420" y="3228149"/>
            <a:chExt cx="541765" cy="618146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B29DD09-8016-4A92-94EF-014736C0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2705FCE-9B40-40C2-9B28-C01A2AA6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9E4D4CF-E815-4434-98D1-D205C55FA41F}"/>
              </a:ext>
            </a:extLst>
          </p:cNvPr>
          <p:cNvSpPr/>
          <p:nvPr/>
        </p:nvSpPr>
        <p:spPr>
          <a:xfrm>
            <a:off x="7074904" y="429473"/>
            <a:ext cx="3297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" panose="020B0600000101010101" pitchFamily="34" charset="-127"/>
                <a:ea typeface="한수원 한돋움OTF" panose="020B0600000101010101" pitchFamily="34" charset="-127"/>
              </a:rPr>
              <a:t>프로젝트 개요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BDCB9E5-FFCC-44D7-88FF-298A36A28988}"/>
              </a:ext>
            </a:extLst>
          </p:cNvPr>
          <p:cNvGrpSpPr/>
          <p:nvPr/>
        </p:nvGrpSpPr>
        <p:grpSpPr>
          <a:xfrm>
            <a:off x="10391861" y="338759"/>
            <a:ext cx="1210672" cy="1015663"/>
            <a:chOff x="10301142" y="1020111"/>
            <a:chExt cx="1210672" cy="1015663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0ED8BB9-3121-4110-8B98-9D680221AE12}"/>
                </a:ext>
              </a:extLst>
            </p:cNvPr>
            <p:cNvSpPr/>
            <p:nvPr/>
          </p:nvSpPr>
          <p:spPr>
            <a:xfrm>
              <a:off x="10301142" y="1020111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98D1D91-05E2-4959-93FE-97A85048BE1D}"/>
                </a:ext>
              </a:extLst>
            </p:cNvPr>
            <p:cNvSpPr/>
            <p:nvPr/>
          </p:nvSpPr>
          <p:spPr>
            <a:xfrm>
              <a:off x="10814756" y="1020111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1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1E05397-CBA0-4CD3-BDA0-ECCF9AD60C5A}"/>
              </a:ext>
            </a:extLst>
          </p:cNvPr>
          <p:cNvSpPr/>
          <p:nvPr/>
        </p:nvSpPr>
        <p:spPr>
          <a:xfrm>
            <a:off x="5930045" y="2228695"/>
            <a:ext cx="4459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" panose="020B0600000101010101" pitchFamily="34" charset="-127"/>
                <a:ea typeface="한수원 한돋움OTF" panose="020B0600000101010101" pitchFamily="34" charset="-127"/>
              </a:rPr>
              <a:t>프로토콜 목록표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" panose="020B0600000101010101" pitchFamily="34" charset="-127"/>
                <a:ea typeface="한수원 한돋움OTF" panose="020B0600000101010101" pitchFamily="34" charset="-127"/>
              </a:rPr>
              <a:t>/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" panose="020B0600000101010101" pitchFamily="34" charset="-127"/>
                <a:ea typeface="한수원 한돋움OTF" panose="020B0600000101010101" pitchFamily="34" charset="-127"/>
              </a:rPr>
              <a:t>흐름도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D7C0A2A-A26E-480E-BB16-AFFA888352E0}"/>
              </a:ext>
            </a:extLst>
          </p:cNvPr>
          <p:cNvGrpSpPr/>
          <p:nvPr/>
        </p:nvGrpSpPr>
        <p:grpSpPr>
          <a:xfrm>
            <a:off x="10391861" y="1229704"/>
            <a:ext cx="1210672" cy="1015663"/>
            <a:chOff x="10301142" y="2068439"/>
            <a:chExt cx="1210672" cy="1015663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919B701-D778-4C93-94E3-303F81815B4B}"/>
                </a:ext>
              </a:extLst>
            </p:cNvPr>
            <p:cNvSpPr/>
            <p:nvPr/>
          </p:nvSpPr>
          <p:spPr>
            <a:xfrm>
              <a:off x="10301142" y="2068439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45B8DA0-3445-4516-A548-DC886D3B14F2}"/>
                </a:ext>
              </a:extLst>
            </p:cNvPr>
            <p:cNvSpPr/>
            <p:nvPr/>
          </p:nvSpPr>
          <p:spPr>
            <a:xfrm>
              <a:off x="10814756" y="2068439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2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192E14-BAD6-49C3-BA68-75997109C95C}"/>
              </a:ext>
            </a:extLst>
          </p:cNvPr>
          <p:cNvSpPr/>
          <p:nvPr/>
        </p:nvSpPr>
        <p:spPr>
          <a:xfrm>
            <a:off x="6982665" y="3119640"/>
            <a:ext cx="3406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" panose="020B0600000101010101" pitchFamily="34" charset="-127"/>
                <a:ea typeface="한수원 한돋움OTF" panose="020B0600000101010101" pitchFamily="34" charset="-127"/>
              </a:rPr>
              <a:t>테트리스 세부 기능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" panose="020B0600000101010101" pitchFamily="34" charset="-127"/>
              <a:ea typeface="한수원 한돋움OTF" panose="020B0600000101010101" pitchFamily="34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C90E520-DAF2-4026-9D5D-E5A6BF20ECDD}"/>
              </a:ext>
            </a:extLst>
          </p:cNvPr>
          <p:cNvGrpSpPr/>
          <p:nvPr/>
        </p:nvGrpSpPr>
        <p:grpSpPr>
          <a:xfrm>
            <a:off x="10391861" y="2120649"/>
            <a:ext cx="1210672" cy="1015663"/>
            <a:chOff x="10301142" y="3116767"/>
            <a:chExt cx="1210672" cy="1015663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79255FA-8530-41A4-ACF2-32801F96C5EF}"/>
                </a:ext>
              </a:extLst>
            </p:cNvPr>
            <p:cNvSpPr/>
            <p:nvPr/>
          </p:nvSpPr>
          <p:spPr>
            <a:xfrm>
              <a:off x="10301142" y="3116767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44C013B-AE1E-43E2-A213-9E0500141C92}"/>
                </a:ext>
              </a:extLst>
            </p:cNvPr>
            <p:cNvSpPr/>
            <p:nvPr/>
          </p:nvSpPr>
          <p:spPr>
            <a:xfrm>
              <a:off x="10814756" y="3116767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3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37EA967-CEA9-44DE-9294-0D152AA293B8}"/>
              </a:ext>
            </a:extLst>
          </p:cNvPr>
          <p:cNvSpPr/>
          <p:nvPr/>
        </p:nvSpPr>
        <p:spPr>
          <a:xfrm>
            <a:off x="6663245" y="4010585"/>
            <a:ext cx="37263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" panose="020B0600000101010101" pitchFamily="34" charset="-127"/>
                <a:ea typeface="한수원 한돋움OTF" panose="020B0600000101010101" pitchFamily="34" charset="-127"/>
              </a:rPr>
              <a:t>계획 대비 완성도 및 추후 개선 사항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AB0DD09-CB23-4BAF-BC24-EB6F01DC53B1}"/>
              </a:ext>
            </a:extLst>
          </p:cNvPr>
          <p:cNvGrpSpPr/>
          <p:nvPr/>
        </p:nvGrpSpPr>
        <p:grpSpPr>
          <a:xfrm>
            <a:off x="10391861" y="3011594"/>
            <a:ext cx="1210672" cy="1015663"/>
            <a:chOff x="10301142" y="4165095"/>
            <a:chExt cx="1210672" cy="1015663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BACD705-F373-414B-9DF6-DEF1FA8C3AB5}"/>
                </a:ext>
              </a:extLst>
            </p:cNvPr>
            <p:cNvSpPr/>
            <p:nvPr/>
          </p:nvSpPr>
          <p:spPr>
            <a:xfrm>
              <a:off x="10301142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00B334A-0471-4F75-BF07-598A70D97F6B}"/>
                </a:ext>
              </a:extLst>
            </p:cNvPr>
            <p:cNvSpPr/>
            <p:nvPr/>
          </p:nvSpPr>
          <p:spPr>
            <a:xfrm>
              <a:off x="10814756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4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8421A3-37A0-7243-B5A2-CC4ADBD66DD8}"/>
              </a:ext>
            </a:extLst>
          </p:cNvPr>
          <p:cNvGrpSpPr/>
          <p:nvPr/>
        </p:nvGrpSpPr>
        <p:grpSpPr>
          <a:xfrm>
            <a:off x="10391861" y="3873425"/>
            <a:ext cx="1210672" cy="1015663"/>
            <a:chOff x="10301142" y="4165095"/>
            <a:chExt cx="1210672" cy="10156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3E91C71-5EAB-5A04-37E9-1C8D78CC987F}"/>
                </a:ext>
              </a:extLst>
            </p:cNvPr>
            <p:cNvSpPr/>
            <p:nvPr/>
          </p:nvSpPr>
          <p:spPr>
            <a:xfrm>
              <a:off x="10301142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9DA41-947E-6698-8A7C-4D0C641F59EA}"/>
                </a:ext>
              </a:extLst>
            </p:cNvPr>
            <p:cNvSpPr/>
            <p:nvPr/>
          </p:nvSpPr>
          <p:spPr>
            <a:xfrm>
              <a:off x="10814756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5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9274F3-9DFD-024F-171B-B6EE81AC5E1F}"/>
              </a:ext>
            </a:extLst>
          </p:cNvPr>
          <p:cNvSpPr/>
          <p:nvPr/>
        </p:nvSpPr>
        <p:spPr>
          <a:xfrm>
            <a:off x="7093410" y="1307837"/>
            <a:ext cx="3297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" panose="020B0600000101010101" pitchFamily="34" charset="-127"/>
                <a:ea typeface="한수원 한돋움OTF" panose="020B0600000101010101" pitchFamily="34" charset="-127"/>
              </a:rPr>
              <a:t>시스템 구성도</a:t>
            </a:r>
          </a:p>
        </p:txBody>
      </p:sp>
      <p:grpSp>
        <p:nvGrpSpPr>
          <p:cNvPr id="8" name="그룹 1">
            <a:extLst>
              <a:ext uri="{FF2B5EF4-FFF2-40B4-BE49-F238E27FC236}">
                <a16:creationId xmlns:a16="http://schemas.microsoft.com/office/drawing/2014/main" id="{81BEC97D-3E00-B810-CF7E-10DD0E1B6D79}"/>
              </a:ext>
            </a:extLst>
          </p:cNvPr>
          <p:cNvGrpSpPr/>
          <p:nvPr/>
        </p:nvGrpSpPr>
        <p:grpSpPr>
          <a:xfrm>
            <a:off x="10372214" y="4823628"/>
            <a:ext cx="1210672" cy="1015663"/>
            <a:chOff x="10301142" y="4165095"/>
            <a:chExt cx="1210672" cy="1015663"/>
          </a:xfrm>
        </p:grpSpPr>
        <p:sp>
          <p:nvSpPr>
            <p:cNvPr id="9" name="직사각형 2">
              <a:extLst>
                <a:ext uri="{FF2B5EF4-FFF2-40B4-BE49-F238E27FC236}">
                  <a16:creationId xmlns:a16="http://schemas.microsoft.com/office/drawing/2014/main" id="{1F1FE606-A3DA-3358-835D-87792367ADE1}"/>
                </a:ext>
              </a:extLst>
            </p:cNvPr>
            <p:cNvSpPr/>
            <p:nvPr/>
          </p:nvSpPr>
          <p:spPr>
            <a:xfrm>
              <a:off x="10301142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  <p:sp>
          <p:nvSpPr>
            <p:cNvPr id="11" name="직사각형 3">
              <a:extLst>
                <a:ext uri="{FF2B5EF4-FFF2-40B4-BE49-F238E27FC236}">
                  <a16:creationId xmlns:a16="http://schemas.microsoft.com/office/drawing/2014/main" id="{8103633C-5838-FCC9-4934-AA46F4E5FE9F}"/>
                </a:ext>
              </a:extLst>
            </p:cNvPr>
            <p:cNvSpPr/>
            <p:nvPr/>
          </p:nvSpPr>
          <p:spPr>
            <a:xfrm>
              <a:off x="10814756" y="4165095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한수원 한돋움OTF Bold" panose="020B0600000101010101" pitchFamily="34" charset="-127"/>
                  <a:ea typeface="한수원 한돋움OTF Bold" panose="020B0600000101010101" pitchFamily="34" charset="-127"/>
                </a:rPr>
                <a:t>6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endParaRPr>
            </a:p>
          </p:txBody>
        </p:sp>
      </p:grpSp>
      <p:sp>
        <p:nvSpPr>
          <p:cNvPr id="14" name="직사각형 67">
            <a:extLst>
              <a:ext uri="{FF2B5EF4-FFF2-40B4-BE49-F238E27FC236}">
                <a16:creationId xmlns:a16="http://schemas.microsoft.com/office/drawing/2014/main" id="{5D773064-E910-E8AB-4A4D-6E447BD20731}"/>
              </a:ext>
            </a:extLst>
          </p:cNvPr>
          <p:cNvSpPr/>
          <p:nvPr/>
        </p:nvSpPr>
        <p:spPr>
          <a:xfrm>
            <a:off x="7015526" y="5102981"/>
            <a:ext cx="3404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" panose="020B0600000101010101" pitchFamily="34" charset="-127"/>
                <a:ea typeface="한수원 한돋움OTF" panose="020B0600000101010101" pitchFamily="34" charset="-127"/>
              </a:rPr>
              <a:t>역할 기여도와 소감</a:t>
            </a:r>
          </a:p>
        </p:txBody>
      </p:sp>
    </p:spTree>
    <p:extLst>
      <p:ext uri="{BB962C8B-B14F-4D97-AF65-F5344CB8AC3E}">
        <p14:creationId xmlns:p14="http://schemas.microsoft.com/office/powerpoint/2010/main" val="297260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36968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프로젝트 개요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2" y="2064052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E578F8-8A5F-077D-F6B0-AC2DBCDD3D13}"/>
              </a:ext>
            </a:extLst>
          </p:cNvPr>
          <p:cNvSpPr/>
          <p:nvPr/>
        </p:nvSpPr>
        <p:spPr>
          <a:xfrm>
            <a:off x="869597" y="2018158"/>
            <a:ext cx="102257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2~5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인이 동시에 </a:t>
            </a:r>
            <a:r>
              <a:rPr lang="ko-KR" altLang="en-US" sz="24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테트리스를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진행하여 끝까지 살아남는 플레이어가 승리하는 게임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  <a:p>
            <a:endParaRPr lang="en-US" altLang="ko-KR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대기실에 있는 모든 플레이어가 준비 버튼을 누르면 게임이 시작됨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  <a:p>
            <a:endParaRPr lang="en-US" altLang="ko-KR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각 플레이어는 다른 플레이어들의 </a:t>
            </a:r>
            <a:r>
              <a:rPr lang="ko-KR" altLang="en-US" sz="24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테트리스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진행 상황을 실시간으로 볼 수 있음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  <a:p>
            <a:endParaRPr lang="en-US" altLang="ko-KR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플레이어가 줄을 지우면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다른 플레이어들의 </a:t>
            </a:r>
            <a:r>
              <a:rPr lang="ko-KR" altLang="en-US" sz="24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테트리스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판 아래에 </a:t>
            </a:r>
            <a:r>
              <a:rPr lang="ko-KR" altLang="en-US" sz="24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블럭이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쌓이는 공격을 함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  <a:p>
            <a:endParaRPr lang="en-US" altLang="ko-KR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마지막까지 살아남은 플레이어가 승리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976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1096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77636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프로젝트 개요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(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대기실 화면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)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0C02F1-5017-4501-9EEC-656A101CF9C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부분 원형 52">
            <a:extLst>
              <a:ext uri="{FF2B5EF4-FFF2-40B4-BE49-F238E27FC236}">
                <a16:creationId xmlns:a16="http://schemas.microsoft.com/office/drawing/2014/main" id="{A8F74179-5EA7-45DE-8523-6C3C5A4A05D8}"/>
              </a:ext>
            </a:extLst>
          </p:cNvPr>
          <p:cNvSpPr/>
          <p:nvPr/>
        </p:nvSpPr>
        <p:spPr>
          <a:xfrm rot="18000000">
            <a:off x="7153072" y="2064052"/>
            <a:ext cx="4402800" cy="4402800"/>
          </a:xfrm>
          <a:prstGeom prst="pie">
            <a:avLst>
              <a:gd name="adj1" fmla="val 0"/>
              <a:gd name="adj2" fmla="val 10799810"/>
            </a:avLst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EB2BAD-04A5-9428-8EE4-BA065A8C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7" y="1560544"/>
            <a:ext cx="5433559" cy="5184931"/>
          </a:xfrm>
          <a:prstGeom prst="rect">
            <a:avLst/>
          </a:prstGeom>
        </p:spPr>
      </p:pic>
      <p:sp>
        <p:nvSpPr>
          <p:cNvPr id="12" name="직사각형 2">
            <a:extLst>
              <a:ext uri="{FF2B5EF4-FFF2-40B4-BE49-F238E27FC236}">
                <a16:creationId xmlns:a16="http://schemas.microsoft.com/office/drawing/2014/main" id="{19A8BB96-FFA3-9E2D-C284-671F2CFDABBA}"/>
              </a:ext>
            </a:extLst>
          </p:cNvPr>
          <p:cNvSpPr/>
          <p:nvPr/>
        </p:nvSpPr>
        <p:spPr>
          <a:xfrm>
            <a:off x="6095999" y="1706185"/>
            <a:ext cx="5433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대기실에 접속하면 왼쪽에 접속자들의 목록이 뜨고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오른쪽에 알림과 채팅이 표시됨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  <a:p>
            <a:endParaRPr lang="en-US" altLang="ko-KR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왼쪽 아래 준비 버튼을 누르면 이름 오른쪽의 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(X) 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표시가 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(O)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로 바뀌게 됨</a:t>
            </a:r>
            <a:endParaRPr lang="en-US" altLang="ko-KR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endParaRPr lang="en-US" altLang="ko-KR" sz="24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가장 먼저 접속한 플레이어는 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Host(H)</a:t>
            </a:r>
            <a:r>
              <a:rPr lang="ko-KR" altLang="en-US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로서 다른 플레이어들이 모두 준비한 경우 준비 완료 대신 게임을 시작할 수 있음</a:t>
            </a:r>
            <a:r>
              <a:rPr lang="en-US" altLang="ko-KR" sz="24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5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9605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프로젝트 개요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(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테트리스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)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2">
            <a:extLst>
              <a:ext uri="{FF2B5EF4-FFF2-40B4-BE49-F238E27FC236}">
                <a16:creationId xmlns:a16="http://schemas.microsoft.com/office/drawing/2014/main" id="{DE2D5836-54D5-9A34-42BA-CBD6CD3B78F0}"/>
              </a:ext>
            </a:extLst>
          </p:cNvPr>
          <p:cNvSpPr/>
          <p:nvPr/>
        </p:nvSpPr>
        <p:spPr>
          <a:xfrm>
            <a:off x="869597" y="1935383"/>
            <a:ext cx="102257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구현한 기능</a:t>
            </a:r>
            <a:endParaRPr lang="en-US" altLang="ko-KR" sz="28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블록 좌우 이동</a:t>
            </a:r>
            <a:r>
              <a:rPr lang="en-US" altLang="ko-KR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, </a:t>
            </a:r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내리기</a:t>
            </a:r>
            <a:endParaRPr lang="en-US" altLang="ko-KR" sz="28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나올 블록 리스트가 서버에서 생성되어 각 클라이언트가 동일한 리스트를 사용함</a:t>
            </a:r>
            <a:endParaRPr lang="en-US" altLang="ko-KR" sz="28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앞으로 나올 블록 </a:t>
            </a:r>
            <a:r>
              <a:rPr lang="en-US" altLang="ko-KR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3</a:t>
            </a:r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개까지 미리보기</a:t>
            </a:r>
            <a:endParaRPr lang="en-US" altLang="ko-KR" sz="28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지운 줄 </a:t>
            </a:r>
            <a:r>
              <a:rPr lang="en-US" altLang="ko-KR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3</a:t>
            </a:r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개당 한 줄의 공격 기능</a:t>
            </a:r>
            <a:r>
              <a:rPr lang="en-US" altLang="ko-KR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상대방 </a:t>
            </a:r>
            <a:r>
              <a:rPr lang="ko-KR" altLang="en-US" sz="28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게임판</a:t>
            </a:r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아래에 줄을 추가</a:t>
            </a:r>
            <a:r>
              <a:rPr lang="en-US" altLang="ko-KR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  <a:p>
            <a:r>
              <a:rPr lang="ko-KR" altLang="en-US" sz="28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테트리스</a:t>
            </a:r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화면 </a:t>
            </a:r>
            <a:r>
              <a:rPr lang="ko-KR" altLang="en-US" sz="28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우하단에</a:t>
            </a:r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 공격까지 남은 줄 수 표시</a:t>
            </a:r>
            <a:endParaRPr lang="en-US" altLang="ko-KR" sz="28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다른 플레이어의 화면을 실시간으로 볼 수 있는 기능</a:t>
            </a:r>
            <a:endParaRPr lang="en-US" altLang="ko-KR" sz="28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플레이어 탈락 시 화면이 회색으로 바뀌고 패배 메시지 출력</a:t>
            </a:r>
            <a:endParaRPr lang="en-US" altLang="ko-KR" sz="28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  <a:p>
            <a:r>
              <a:rPr lang="ko-KR" altLang="en-US" sz="28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혼자 살아남은 플레이어에게 승리 메시지 출력</a:t>
            </a:r>
            <a:endParaRPr lang="en-US" altLang="ko-KR" sz="28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42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8379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프로젝트 개요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(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테트리스 화면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)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67D867-138D-8CFB-26B1-05E4C24F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89" y="1626693"/>
            <a:ext cx="4404403" cy="5072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E335F-5292-00D0-E1EA-32203E327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10" y="1626693"/>
            <a:ext cx="4277507" cy="49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4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094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시스템 구성도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4848ECE-7E7F-5AE6-7E26-2B6AC635EC1C}"/>
              </a:ext>
            </a:extLst>
          </p:cNvPr>
          <p:cNvSpPr/>
          <p:nvPr/>
        </p:nvSpPr>
        <p:spPr>
          <a:xfrm>
            <a:off x="338642" y="2552459"/>
            <a:ext cx="3888432" cy="38164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DE685D-0321-9836-F5E2-966B6964BADD}"/>
              </a:ext>
            </a:extLst>
          </p:cNvPr>
          <p:cNvSpPr/>
          <p:nvPr/>
        </p:nvSpPr>
        <p:spPr>
          <a:xfrm>
            <a:off x="514606" y="3135333"/>
            <a:ext cx="1863824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AcceptThread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115473-F42C-E9D5-9AF7-449B3F0D5F21}"/>
              </a:ext>
            </a:extLst>
          </p:cNvPr>
          <p:cNvSpPr/>
          <p:nvPr/>
        </p:nvSpPr>
        <p:spPr>
          <a:xfrm>
            <a:off x="5085274" y="2177536"/>
            <a:ext cx="3888432" cy="18722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Client1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C4BA86-3E20-8250-8F91-FEB639D17BDF}"/>
              </a:ext>
            </a:extLst>
          </p:cNvPr>
          <p:cNvSpPr/>
          <p:nvPr/>
        </p:nvSpPr>
        <p:spPr>
          <a:xfrm>
            <a:off x="6751510" y="3004261"/>
            <a:ext cx="1863824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ReceiveThread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6F300-F613-AA76-D83C-37FD25CB174C}"/>
              </a:ext>
            </a:extLst>
          </p:cNvPr>
          <p:cNvSpPr/>
          <p:nvPr/>
        </p:nvSpPr>
        <p:spPr>
          <a:xfrm>
            <a:off x="6751510" y="3519760"/>
            <a:ext cx="1863824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GameThread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87BF34-A9F8-12B8-E5F5-87CD4CC293DF}"/>
              </a:ext>
            </a:extLst>
          </p:cNvPr>
          <p:cNvSpPr/>
          <p:nvPr/>
        </p:nvSpPr>
        <p:spPr>
          <a:xfrm>
            <a:off x="5710882" y="2996925"/>
            <a:ext cx="904688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Socket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9AC867-DD3B-50B1-215D-DB5013F1C0C0}"/>
              </a:ext>
            </a:extLst>
          </p:cNvPr>
          <p:cNvSpPr/>
          <p:nvPr/>
        </p:nvSpPr>
        <p:spPr>
          <a:xfrm>
            <a:off x="4903398" y="3004261"/>
            <a:ext cx="619748" cy="427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Port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38BF57-2F27-6E6C-51DB-7C1E65CD4927}"/>
              </a:ext>
            </a:extLst>
          </p:cNvPr>
          <p:cNvSpPr/>
          <p:nvPr/>
        </p:nvSpPr>
        <p:spPr>
          <a:xfrm>
            <a:off x="2435502" y="3135333"/>
            <a:ext cx="1524436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ServerSocket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8E0CD5-BD3C-249C-D849-4FCD8B77B91C}"/>
              </a:ext>
            </a:extLst>
          </p:cNvPr>
          <p:cNvSpPr/>
          <p:nvPr/>
        </p:nvSpPr>
        <p:spPr>
          <a:xfrm>
            <a:off x="4038806" y="3135333"/>
            <a:ext cx="619748" cy="427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Port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37BC31-2173-8C54-EE6D-A41CE4D76B17}"/>
              </a:ext>
            </a:extLst>
          </p:cNvPr>
          <p:cNvSpPr/>
          <p:nvPr/>
        </p:nvSpPr>
        <p:spPr>
          <a:xfrm>
            <a:off x="3540010" y="2803339"/>
            <a:ext cx="918724" cy="427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Listen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514463-F404-4C69-F0B7-1D25C7E20A50}"/>
              </a:ext>
            </a:extLst>
          </p:cNvPr>
          <p:cNvSpPr/>
          <p:nvPr/>
        </p:nvSpPr>
        <p:spPr>
          <a:xfrm>
            <a:off x="514606" y="4145495"/>
            <a:ext cx="1863824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ClientThread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3A563A-949B-14B8-A742-375935B615F6}"/>
              </a:ext>
            </a:extLst>
          </p:cNvPr>
          <p:cNvSpPr/>
          <p:nvPr/>
        </p:nvSpPr>
        <p:spPr>
          <a:xfrm>
            <a:off x="514606" y="5254371"/>
            <a:ext cx="1863824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ClientThread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D06826-09EE-EC04-365A-20305259C144}"/>
              </a:ext>
            </a:extLst>
          </p:cNvPr>
          <p:cNvSpPr/>
          <p:nvPr/>
        </p:nvSpPr>
        <p:spPr>
          <a:xfrm>
            <a:off x="2437582" y="4134305"/>
            <a:ext cx="1524436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Socket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9A784B-5385-CB28-CCD1-50F2D97DD5E2}"/>
              </a:ext>
            </a:extLst>
          </p:cNvPr>
          <p:cNvSpPr/>
          <p:nvPr/>
        </p:nvSpPr>
        <p:spPr>
          <a:xfrm>
            <a:off x="4038806" y="4134305"/>
            <a:ext cx="619748" cy="427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Port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E689D0-3C71-0392-62A8-615C3E9DF755}"/>
              </a:ext>
            </a:extLst>
          </p:cNvPr>
          <p:cNvSpPr/>
          <p:nvPr/>
        </p:nvSpPr>
        <p:spPr>
          <a:xfrm>
            <a:off x="2437582" y="5256427"/>
            <a:ext cx="1524436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Socket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CE14B8-83EE-D7B4-3F58-F9EDE03AA126}"/>
              </a:ext>
            </a:extLst>
          </p:cNvPr>
          <p:cNvSpPr/>
          <p:nvPr/>
        </p:nvSpPr>
        <p:spPr>
          <a:xfrm>
            <a:off x="4038806" y="5256427"/>
            <a:ext cx="619748" cy="427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Port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F2A0D2-D26F-BB37-D360-203103D83B57}"/>
              </a:ext>
            </a:extLst>
          </p:cNvPr>
          <p:cNvSpPr/>
          <p:nvPr/>
        </p:nvSpPr>
        <p:spPr>
          <a:xfrm>
            <a:off x="5085274" y="4530165"/>
            <a:ext cx="3888432" cy="18722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Client2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03AD0D-F345-CF11-417C-E51EA133F7B1}"/>
              </a:ext>
            </a:extLst>
          </p:cNvPr>
          <p:cNvSpPr/>
          <p:nvPr/>
        </p:nvSpPr>
        <p:spPr>
          <a:xfrm>
            <a:off x="6751510" y="5321399"/>
            <a:ext cx="1863824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ReceiveThread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B0EAC1-9C0B-53CE-B4D8-6DA11BDE7706}"/>
              </a:ext>
            </a:extLst>
          </p:cNvPr>
          <p:cNvSpPr/>
          <p:nvPr/>
        </p:nvSpPr>
        <p:spPr>
          <a:xfrm>
            <a:off x="6751510" y="5836898"/>
            <a:ext cx="1863824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GameThread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A8C28F-E0B1-0FF5-D57B-B28304F688FC}"/>
              </a:ext>
            </a:extLst>
          </p:cNvPr>
          <p:cNvSpPr/>
          <p:nvPr/>
        </p:nvSpPr>
        <p:spPr>
          <a:xfrm>
            <a:off x="5710882" y="5314063"/>
            <a:ext cx="904688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Socket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6A8A21-36F3-48AC-E7D7-80A029AFC88F}"/>
              </a:ext>
            </a:extLst>
          </p:cNvPr>
          <p:cNvSpPr/>
          <p:nvPr/>
        </p:nvSpPr>
        <p:spPr>
          <a:xfrm>
            <a:off x="4903398" y="5321399"/>
            <a:ext cx="619748" cy="427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Port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561C21-BCAA-A38A-A8CA-AFAD35B06B01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4658554" y="3217905"/>
            <a:ext cx="244844" cy="11300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BB734C-6456-14AE-28D5-6CF70F0533D2}"/>
              </a:ext>
            </a:extLst>
          </p:cNvPr>
          <p:cNvCxnSpPr>
            <a:cxnSpLocks/>
            <a:stCxn id="37" idx="3"/>
            <a:endCxn id="42" idx="1"/>
          </p:cNvCxnSpPr>
          <p:nvPr/>
        </p:nvCxnSpPr>
        <p:spPr>
          <a:xfrm>
            <a:off x="4658554" y="5470071"/>
            <a:ext cx="244844" cy="649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3F25659-0C83-17EB-1B2B-B45EB0F61435}"/>
              </a:ext>
            </a:extLst>
          </p:cNvPr>
          <p:cNvSpPr/>
          <p:nvPr/>
        </p:nvSpPr>
        <p:spPr>
          <a:xfrm>
            <a:off x="6751510" y="2511913"/>
            <a:ext cx="1863824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EventThread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071934-D3D9-1D57-3303-76656AAD0E36}"/>
              </a:ext>
            </a:extLst>
          </p:cNvPr>
          <p:cNvSpPr/>
          <p:nvPr/>
        </p:nvSpPr>
        <p:spPr>
          <a:xfrm>
            <a:off x="6751510" y="4827083"/>
            <a:ext cx="1863824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EventThread</a:t>
            </a:r>
            <a:endParaRPr lang="en-US" sz="1600" dirty="0">
              <a:latin typeface="한수원 한울림OTF" panose="020B0600000101010101" pitchFamily="34" charset="-127"/>
              <a:ea typeface="한수원 한울림OTF" panose="020B0600000101010101" pitchFamily="34" charset="-12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6FE4B3C-9DB9-8D85-9ADA-6FA3F9528689}"/>
              </a:ext>
            </a:extLst>
          </p:cNvPr>
          <p:cNvSpPr/>
          <p:nvPr/>
        </p:nvSpPr>
        <p:spPr>
          <a:xfrm>
            <a:off x="6569922" y="1570710"/>
            <a:ext cx="2222196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User Input/Output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E84545-3571-C8D7-C78B-16F8B9D3694A}"/>
              </a:ext>
            </a:extLst>
          </p:cNvPr>
          <p:cNvCxnSpPr>
            <a:stCxn id="47" idx="2"/>
            <a:endCxn id="45" idx="0"/>
          </p:cNvCxnSpPr>
          <p:nvPr/>
        </p:nvCxnSpPr>
        <p:spPr>
          <a:xfrm>
            <a:off x="7681020" y="1997998"/>
            <a:ext cx="2402" cy="51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3139686-D2FD-CAEC-2317-DDCF51F25E20}"/>
              </a:ext>
            </a:extLst>
          </p:cNvPr>
          <p:cNvSpPr/>
          <p:nvPr/>
        </p:nvSpPr>
        <p:spPr>
          <a:xfrm>
            <a:off x="6581370" y="4114804"/>
            <a:ext cx="2222196" cy="3622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User Input/Output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897024-207D-C8CF-A097-7EA94944F474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>
          <a:xfrm flipH="1">
            <a:off x="7683422" y="4477032"/>
            <a:ext cx="9046" cy="35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37451CA-4F85-A25E-0059-894E2DD9FFCC}"/>
              </a:ext>
            </a:extLst>
          </p:cNvPr>
          <p:cNvSpPr/>
          <p:nvPr/>
        </p:nvSpPr>
        <p:spPr>
          <a:xfrm>
            <a:off x="9193753" y="2177535"/>
            <a:ext cx="2539417" cy="26495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Tetris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2E5AC2-A284-2270-B5D6-B9333E1BED1E}"/>
              </a:ext>
            </a:extLst>
          </p:cNvPr>
          <p:cNvSpPr/>
          <p:nvPr/>
        </p:nvSpPr>
        <p:spPr>
          <a:xfrm>
            <a:off x="9717386" y="2652018"/>
            <a:ext cx="1597064" cy="3122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Board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3EFA53-496C-EBC6-AE86-C337EB64343B}"/>
              </a:ext>
            </a:extLst>
          </p:cNvPr>
          <p:cNvSpPr/>
          <p:nvPr/>
        </p:nvSpPr>
        <p:spPr>
          <a:xfrm>
            <a:off x="9717386" y="3040936"/>
            <a:ext cx="1597064" cy="3122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Board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D6AE65-7D33-25AD-1768-45536761AE04}"/>
              </a:ext>
            </a:extLst>
          </p:cNvPr>
          <p:cNvSpPr/>
          <p:nvPr/>
        </p:nvSpPr>
        <p:spPr>
          <a:xfrm>
            <a:off x="9717386" y="3406472"/>
            <a:ext cx="1597064" cy="3122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Board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ED4E2D7-BFA5-DA4E-523F-1DB62531B7B5}"/>
              </a:ext>
            </a:extLst>
          </p:cNvPr>
          <p:cNvSpPr/>
          <p:nvPr/>
        </p:nvSpPr>
        <p:spPr>
          <a:xfrm>
            <a:off x="9717386" y="3802602"/>
            <a:ext cx="1597064" cy="3122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Board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C325B-D234-A6F9-405B-131942087EC4}"/>
              </a:ext>
            </a:extLst>
          </p:cNvPr>
          <p:cNvSpPr/>
          <p:nvPr/>
        </p:nvSpPr>
        <p:spPr>
          <a:xfrm>
            <a:off x="9717386" y="4188688"/>
            <a:ext cx="1597064" cy="3122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Board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BAB9AC-E9F0-D447-E8E6-BF2994A78DF8}"/>
              </a:ext>
            </a:extLst>
          </p:cNvPr>
          <p:cNvCxnSpPr>
            <a:cxnSpLocks/>
            <a:stCxn id="26" idx="3"/>
            <a:endCxn id="53" idx="1"/>
          </p:cNvCxnSpPr>
          <p:nvPr/>
        </p:nvCxnSpPr>
        <p:spPr>
          <a:xfrm flipV="1">
            <a:off x="8615334" y="3502309"/>
            <a:ext cx="578419" cy="23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493A1A4-7B85-882C-470B-4579E9A6EF80}"/>
              </a:ext>
            </a:extLst>
          </p:cNvPr>
          <p:cNvSpPr/>
          <p:nvPr/>
        </p:nvSpPr>
        <p:spPr>
          <a:xfrm>
            <a:off x="9193753" y="5077599"/>
            <a:ext cx="2539417" cy="12912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Tetris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A16CFD-9093-EC85-F706-73E69D3E0574}"/>
              </a:ext>
            </a:extLst>
          </p:cNvPr>
          <p:cNvSpPr/>
          <p:nvPr/>
        </p:nvSpPr>
        <p:spPr>
          <a:xfrm>
            <a:off x="9664929" y="5741351"/>
            <a:ext cx="1597064" cy="3122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Board 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C2ED63-4CE9-62D4-4543-17B00826F633}"/>
              </a:ext>
            </a:extLst>
          </p:cNvPr>
          <p:cNvCxnSpPr>
            <a:cxnSpLocks/>
            <a:stCxn id="40" idx="3"/>
            <a:endCxn id="64" idx="1"/>
          </p:cNvCxnSpPr>
          <p:nvPr/>
        </p:nvCxnSpPr>
        <p:spPr>
          <a:xfrm flipV="1">
            <a:off x="8615334" y="5723241"/>
            <a:ext cx="578419" cy="32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1745350-F6E5-5C82-B900-8EFBC947ECDE}"/>
              </a:ext>
            </a:extLst>
          </p:cNvPr>
          <p:cNvSpPr/>
          <p:nvPr/>
        </p:nvSpPr>
        <p:spPr>
          <a:xfrm>
            <a:off x="9294260" y="1560729"/>
            <a:ext cx="2222196" cy="42728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User Input/Output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297B668-26FF-3F44-7743-DAFB786C0E7C}"/>
              </a:ext>
            </a:extLst>
          </p:cNvPr>
          <p:cNvCxnSpPr>
            <a:cxnSpLocks/>
          </p:cNvCxnSpPr>
          <p:nvPr/>
        </p:nvCxnSpPr>
        <p:spPr>
          <a:xfrm>
            <a:off x="10961249" y="1997998"/>
            <a:ext cx="0" cy="17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86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8974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프로토콜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목록표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E28149B0-8646-C2B6-5236-3AE73ADED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35713"/>
              </p:ext>
            </p:extLst>
          </p:nvPr>
        </p:nvGraphicFramePr>
        <p:xfrm>
          <a:off x="2142142" y="1693691"/>
          <a:ext cx="8229600" cy="432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632">
                  <a:extLst>
                    <a:ext uri="{9D8B030D-6E8A-4147-A177-3AD203B41FA5}">
                      <a16:colId xmlns:a16="http://schemas.microsoft.com/office/drawing/2014/main" val="29724335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514699875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40613287"/>
                    </a:ext>
                  </a:extLst>
                </a:gridCol>
                <a:gridCol w="1522512">
                  <a:extLst>
                    <a:ext uri="{9D8B030D-6E8A-4147-A177-3AD203B41FA5}">
                      <a16:colId xmlns:a16="http://schemas.microsoft.com/office/drawing/2014/main" val="3922609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모드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모드값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용도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방향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58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  <a:cs typeface="+mn-cs"/>
                        </a:rPr>
                        <a:t>MODE_LOGIN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로그인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C-&gt;S-&gt;C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8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MODE_LOGOUT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로그아웃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C-&gt;S-&gt;C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MODE_READY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준비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C-&gt;S-&gt;C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40308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MODE_START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게임 시작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C-&gt;S-&gt;C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1439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MODE_LIST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대기실 참가자 목록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S-&gt;C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2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MODE_TX_STRING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채팅 내용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C-&gt;S-&gt;C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34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MODE_BOARD_DATA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테트리스 블록이 </a:t>
                      </a:r>
                      <a:endParaRPr lang="en-US" altLang="ko-KR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쌓인 상황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C-&gt;S-&gt;C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094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MODE_ATTACK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줄을 지워서 공격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C-&gt;S-&gt;C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328365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MODE_PLAYER_OUT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플레이어 탈락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C-&gt;S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1494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MODE_GAME_OVER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게임 종료</a:t>
                      </a:r>
                      <a:endParaRPr lang="en-US" dirty="0">
                        <a:latin typeface="한수원 한울림OTF" panose="020B0600000101010101" pitchFamily="34" charset="-127"/>
                        <a:ea typeface="한수원 한울림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한수원 한울림OTF" panose="020B0600000101010101" pitchFamily="34" charset="-127"/>
                          <a:ea typeface="한수원 한울림OTF" panose="020B0600000101010101" pitchFamily="34" charset="-127"/>
                        </a:rPr>
                        <a:t>S-&gt;C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90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07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69317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프로토콜 흐름도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(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대기실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)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294DB9D-F2A4-4CEA-9C1A-053AA342C8C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DE92C2-8758-6C5B-91A2-C548AB9A6348}"/>
              </a:ext>
            </a:extLst>
          </p:cNvPr>
          <p:cNvCxnSpPr/>
          <p:nvPr/>
        </p:nvCxnSpPr>
        <p:spPr>
          <a:xfrm>
            <a:off x="2377795" y="2007391"/>
            <a:ext cx="0" cy="453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488BD0-88FE-9650-685E-2E08366D0635}"/>
              </a:ext>
            </a:extLst>
          </p:cNvPr>
          <p:cNvCxnSpPr/>
          <p:nvPr/>
        </p:nvCxnSpPr>
        <p:spPr>
          <a:xfrm>
            <a:off x="5762171" y="2007391"/>
            <a:ext cx="0" cy="453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9A1951-C5CD-4064-C2A3-FDC16FF2DD97}"/>
              </a:ext>
            </a:extLst>
          </p:cNvPr>
          <p:cNvCxnSpPr/>
          <p:nvPr/>
        </p:nvCxnSpPr>
        <p:spPr>
          <a:xfrm>
            <a:off x="9002531" y="1935383"/>
            <a:ext cx="0" cy="4536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65117A8-AE57-7E47-5C58-6D82701D67B3}"/>
              </a:ext>
            </a:extLst>
          </p:cNvPr>
          <p:cNvSpPr txBox="1"/>
          <p:nvPr/>
        </p:nvSpPr>
        <p:spPr>
          <a:xfrm>
            <a:off x="5298496" y="171006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Server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0865708-66E6-F7FC-7010-97F157C05125}"/>
              </a:ext>
            </a:extLst>
          </p:cNvPr>
          <p:cNvSpPr txBox="1"/>
          <p:nvPr/>
        </p:nvSpPr>
        <p:spPr>
          <a:xfrm>
            <a:off x="2031029" y="164870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Host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0CF744-F429-1255-E9B9-45686F22889F}"/>
              </a:ext>
            </a:extLst>
          </p:cNvPr>
          <p:cNvSpPr txBox="1"/>
          <p:nvPr/>
        </p:nvSpPr>
        <p:spPr>
          <a:xfrm>
            <a:off x="8592001" y="16487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Guest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D110AC-0007-AFAF-22E4-EC3EE9EAD98C}"/>
              </a:ext>
            </a:extLst>
          </p:cNvPr>
          <p:cNvCxnSpPr>
            <a:cxnSpLocks/>
          </p:cNvCxnSpPr>
          <p:nvPr/>
        </p:nvCxnSpPr>
        <p:spPr>
          <a:xfrm>
            <a:off x="2377795" y="2007391"/>
            <a:ext cx="3381673" cy="39382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322D94-5E0A-CB76-CC43-AA64EEE37932}"/>
              </a:ext>
            </a:extLst>
          </p:cNvPr>
          <p:cNvSpPr txBox="1"/>
          <p:nvPr/>
        </p:nvSpPr>
        <p:spPr>
          <a:xfrm>
            <a:off x="3197228" y="191739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MODE_LOGIN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980BC90-CCF4-D8C5-C74A-DA88F1A3C154}"/>
              </a:ext>
            </a:extLst>
          </p:cNvPr>
          <p:cNvCxnSpPr>
            <a:cxnSpLocks/>
          </p:cNvCxnSpPr>
          <p:nvPr/>
        </p:nvCxnSpPr>
        <p:spPr>
          <a:xfrm flipH="1">
            <a:off x="2377795" y="2574163"/>
            <a:ext cx="3381673" cy="5042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BE03E83-BCBA-43AC-4215-DA0B6FB1FD3F}"/>
              </a:ext>
            </a:extLst>
          </p:cNvPr>
          <p:cNvSpPr txBox="1"/>
          <p:nvPr/>
        </p:nvSpPr>
        <p:spPr>
          <a:xfrm>
            <a:off x="3309325" y="26461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MODE_LIST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72869FF-9F0F-0C04-09BF-A47F0E4AC224}"/>
              </a:ext>
            </a:extLst>
          </p:cNvPr>
          <p:cNvCxnSpPr>
            <a:cxnSpLocks/>
          </p:cNvCxnSpPr>
          <p:nvPr/>
        </p:nvCxnSpPr>
        <p:spPr>
          <a:xfrm flipH="1">
            <a:off x="5759468" y="2617244"/>
            <a:ext cx="3211621" cy="53008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89B3990-831D-38FB-33B4-6500526F0C11}"/>
              </a:ext>
            </a:extLst>
          </p:cNvPr>
          <p:cNvSpPr txBox="1"/>
          <p:nvPr/>
        </p:nvSpPr>
        <p:spPr>
          <a:xfrm>
            <a:off x="6626267" y="2718179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MODE_LOGIN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47F361D-A468-077D-9991-5617360EE9EC}"/>
              </a:ext>
            </a:extLst>
          </p:cNvPr>
          <p:cNvCxnSpPr>
            <a:cxnSpLocks/>
          </p:cNvCxnSpPr>
          <p:nvPr/>
        </p:nvCxnSpPr>
        <p:spPr>
          <a:xfrm flipH="1">
            <a:off x="2377795" y="3344185"/>
            <a:ext cx="3352935" cy="5247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E2F1ED3-85E6-A383-F87C-04E45DE2BE38}"/>
              </a:ext>
            </a:extLst>
          </p:cNvPr>
          <p:cNvSpPr txBox="1"/>
          <p:nvPr/>
        </p:nvSpPr>
        <p:spPr>
          <a:xfrm>
            <a:off x="3349893" y="336625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MODE_LIST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B732425-6A83-7BB4-B984-D00A84E19437}"/>
              </a:ext>
            </a:extLst>
          </p:cNvPr>
          <p:cNvCxnSpPr>
            <a:cxnSpLocks/>
          </p:cNvCxnSpPr>
          <p:nvPr/>
        </p:nvCxnSpPr>
        <p:spPr>
          <a:xfrm>
            <a:off x="5759468" y="3355908"/>
            <a:ext cx="3243063" cy="32652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7E7266B-0561-E020-633D-F7DC8A5F7255}"/>
              </a:ext>
            </a:extLst>
          </p:cNvPr>
          <p:cNvSpPr txBox="1"/>
          <p:nvPr/>
        </p:nvSpPr>
        <p:spPr>
          <a:xfrm>
            <a:off x="6626267" y="3839793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MODE_READY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8AAEE6B-E42E-EC39-CF22-E4BF4249E5A6}"/>
              </a:ext>
            </a:extLst>
          </p:cNvPr>
          <p:cNvCxnSpPr>
            <a:cxnSpLocks/>
          </p:cNvCxnSpPr>
          <p:nvPr/>
        </p:nvCxnSpPr>
        <p:spPr>
          <a:xfrm flipH="1">
            <a:off x="5730730" y="3907522"/>
            <a:ext cx="3240359" cy="21455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75FB090-05A9-AB4C-617E-B3EF07B4A91A}"/>
              </a:ext>
            </a:extLst>
          </p:cNvPr>
          <p:cNvCxnSpPr>
            <a:cxnSpLocks/>
          </p:cNvCxnSpPr>
          <p:nvPr/>
        </p:nvCxnSpPr>
        <p:spPr>
          <a:xfrm flipH="1">
            <a:off x="2346353" y="4215893"/>
            <a:ext cx="3415819" cy="13391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296018-128C-E582-62C5-FE11CB994896}"/>
              </a:ext>
            </a:extLst>
          </p:cNvPr>
          <p:cNvCxnSpPr>
            <a:cxnSpLocks/>
          </p:cNvCxnSpPr>
          <p:nvPr/>
        </p:nvCxnSpPr>
        <p:spPr>
          <a:xfrm>
            <a:off x="5790910" y="4227616"/>
            <a:ext cx="3211621" cy="1720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9237835-D409-4D81-5126-325D701DD62A}"/>
              </a:ext>
            </a:extLst>
          </p:cNvPr>
          <p:cNvSpPr txBox="1"/>
          <p:nvPr/>
        </p:nvSpPr>
        <p:spPr>
          <a:xfrm>
            <a:off x="6676628" y="331309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MODE_LIST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2E41CA9-8C50-AF46-0D78-0FCDD3399747}"/>
              </a:ext>
            </a:extLst>
          </p:cNvPr>
          <p:cNvSpPr txBox="1"/>
          <p:nvPr/>
        </p:nvSpPr>
        <p:spPr>
          <a:xfrm>
            <a:off x="3183862" y="4263885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MODE_READY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6B51D-CAC4-C2EA-71B1-D4814F7BC43F}"/>
              </a:ext>
            </a:extLst>
          </p:cNvPr>
          <p:cNvSpPr txBox="1"/>
          <p:nvPr/>
        </p:nvSpPr>
        <p:spPr>
          <a:xfrm>
            <a:off x="6638650" y="4179909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MODE_READY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0E0AE5-D901-D05B-3EB4-D2BF46C4D9E0}"/>
              </a:ext>
            </a:extLst>
          </p:cNvPr>
          <p:cNvCxnSpPr>
            <a:cxnSpLocks/>
          </p:cNvCxnSpPr>
          <p:nvPr/>
        </p:nvCxnSpPr>
        <p:spPr>
          <a:xfrm>
            <a:off x="2370364" y="5814419"/>
            <a:ext cx="3389104" cy="203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A30EF2E-DEFA-6A4E-FEDC-9114F6C062F1}"/>
              </a:ext>
            </a:extLst>
          </p:cNvPr>
          <p:cNvSpPr txBox="1"/>
          <p:nvPr/>
        </p:nvSpPr>
        <p:spPr>
          <a:xfrm>
            <a:off x="3169785" y="5635920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MODE_START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5FC07D5-55C1-6A59-A05E-3B53C1478069}"/>
              </a:ext>
            </a:extLst>
          </p:cNvPr>
          <p:cNvSpPr txBox="1"/>
          <p:nvPr/>
        </p:nvSpPr>
        <p:spPr>
          <a:xfrm>
            <a:off x="3183862" y="6183751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MODE_START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FB48C71-D68F-0DA5-E5C9-420A56F30420}"/>
              </a:ext>
            </a:extLst>
          </p:cNvPr>
          <p:cNvCxnSpPr>
            <a:cxnSpLocks/>
          </p:cNvCxnSpPr>
          <p:nvPr/>
        </p:nvCxnSpPr>
        <p:spPr>
          <a:xfrm flipH="1">
            <a:off x="2370364" y="6183751"/>
            <a:ext cx="3360366" cy="1846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F0513ED-3EC9-54C6-FDB3-310E0BD592DE}"/>
              </a:ext>
            </a:extLst>
          </p:cNvPr>
          <p:cNvCxnSpPr>
            <a:cxnSpLocks/>
          </p:cNvCxnSpPr>
          <p:nvPr/>
        </p:nvCxnSpPr>
        <p:spPr>
          <a:xfrm>
            <a:off x="5758703" y="6183751"/>
            <a:ext cx="3275271" cy="1846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26E970F-D234-910C-26F1-17FC2446E916}"/>
              </a:ext>
            </a:extLst>
          </p:cNvPr>
          <p:cNvSpPr txBox="1"/>
          <p:nvPr/>
        </p:nvSpPr>
        <p:spPr>
          <a:xfrm>
            <a:off x="6616833" y="6183751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33A80-369E-D506-ADBB-5FE01BD58D09}"/>
              </a:ext>
            </a:extLst>
          </p:cNvPr>
          <p:cNvSpPr txBox="1"/>
          <p:nvPr/>
        </p:nvSpPr>
        <p:spPr>
          <a:xfrm>
            <a:off x="3075468" y="651034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블록 리스트 전송</a:t>
            </a:r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9E292-C087-D74F-BD0B-FA9CA2FBC33E}"/>
              </a:ext>
            </a:extLst>
          </p:cNvPr>
          <p:cNvSpPr txBox="1"/>
          <p:nvPr/>
        </p:nvSpPr>
        <p:spPr>
          <a:xfrm>
            <a:off x="6520829" y="6510342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(</a:t>
            </a:r>
            <a:r>
              <a:rPr lang="ko-KR" alt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블록 리스트 전송</a:t>
            </a:r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)</a:t>
            </a:r>
          </a:p>
        </p:txBody>
      </p:sp>
      <p:cxnSp>
        <p:nvCxnSpPr>
          <p:cNvPr id="18" name="Straight Arrow Connector 97">
            <a:extLst>
              <a:ext uri="{FF2B5EF4-FFF2-40B4-BE49-F238E27FC236}">
                <a16:creationId xmlns:a16="http://schemas.microsoft.com/office/drawing/2014/main" id="{A817C610-8729-EF7E-FD43-EB9CCA939503}"/>
              </a:ext>
            </a:extLst>
          </p:cNvPr>
          <p:cNvCxnSpPr>
            <a:cxnSpLocks/>
          </p:cNvCxnSpPr>
          <p:nvPr/>
        </p:nvCxnSpPr>
        <p:spPr>
          <a:xfrm>
            <a:off x="2402571" y="4814570"/>
            <a:ext cx="3389104" cy="203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8D0C30-A893-DABA-4E41-2128BA1B60D2}"/>
              </a:ext>
            </a:extLst>
          </p:cNvPr>
          <p:cNvSpPr txBox="1"/>
          <p:nvPr/>
        </p:nvSpPr>
        <p:spPr>
          <a:xfrm>
            <a:off x="3001427" y="4725321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MODE_TX_STRING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2292E8-695E-700E-0C49-C9A3749549CD}"/>
              </a:ext>
            </a:extLst>
          </p:cNvPr>
          <p:cNvSpPr txBox="1"/>
          <p:nvPr/>
        </p:nvSpPr>
        <p:spPr>
          <a:xfrm>
            <a:off x="2976449" y="518390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MODE_TX_STRING</a:t>
            </a:r>
          </a:p>
        </p:txBody>
      </p:sp>
      <p:cxnSp>
        <p:nvCxnSpPr>
          <p:cNvPr id="21" name="Straight Arrow Connector 100">
            <a:extLst>
              <a:ext uri="{FF2B5EF4-FFF2-40B4-BE49-F238E27FC236}">
                <a16:creationId xmlns:a16="http://schemas.microsoft.com/office/drawing/2014/main" id="{D8E123E8-A228-93E0-28B6-ED0ED1B8050B}"/>
              </a:ext>
            </a:extLst>
          </p:cNvPr>
          <p:cNvCxnSpPr>
            <a:cxnSpLocks/>
          </p:cNvCxnSpPr>
          <p:nvPr/>
        </p:nvCxnSpPr>
        <p:spPr>
          <a:xfrm flipH="1">
            <a:off x="2402571" y="5183902"/>
            <a:ext cx="3360366" cy="1846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101">
            <a:extLst>
              <a:ext uri="{FF2B5EF4-FFF2-40B4-BE49-F238E27FC236}">
                <a16:creationId xmlns:a16="http://schemas.microsoft.com/office/drawing/2014/main" id="{371882E3-5691-0A76-AD02-0743ECC55B64}"/>
              </a:ext>
            </a:extLst>
          </p:cNvPr>
          <p:cNvCxnSpPr>
            <a:cxnSpLocks/>
          </p:cNvCxnSpPr>
          <p:nvPr/>
        </p:nvCxnSpPr>
        <p:spPr>
          <a:xfrm>
            <a:off x="5790910" y="5183902"/>
            <a:ext cx="3275271" cy="1846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A0F2C0-852D-4EE3-115F-AD6BCCF1F85C}"/>
              </a:ext>
            </a:extLst>
          </p:cNvPr>
          <p:cNvSpPr txBox="1"/>
          <p:nvPr/>
        </p:nvSpPr>
        <p:spPr>
          <a:xfrm>
            <a:off x="6436404" y="5078968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수원 한울림OTF" panose="020B0600000101010101" pitchFamily="34" charset="-127"/>
                <a:ea typeface="한수원 한울림OTF" panose="020B0600000101010101" pitchFamily="34" charset="-127"/>
              </a:rPr>
              <a:t>MODE_TX_STRING</a:t>
            </a:r>
          </a:p>
        </p:txBody>
      </p:sp>
    </p:spTree>
    <p:extLst>
      <p:ext uri="{BB962C8B-B14F-4D97-AF65-F5344CB8AC3E}">
        <p14:creationId xmlns:p14="http://schemas.microsoft.com/office/powerpoint/2010/main" val="327810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866</Words>
  <Application>Microsoft Office PowerPoint</Application>
  <PresentationFormat>와이드스크린</PresentationFormat>
  <Paragraphs>230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한수원 한돋움OTF</vt:lpstr>
      <vt:lpstr>한수원 한돋움OTF Bold</vt:lpstr>
      <vt:lpstr>맑은 고딕</vt:lpstr>
      <vt:lpstr>한수원 한울림OTF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은주</dc:creator>
  <cp:lastModifiedBy>JS K</cp:lastModifiedBy>
  <cp:revision>130</cp:revision>
  <dcterms:created xsi:type="dcterms:W3CDTF">2018-12-01T01:21:28Z</dcterms:created>
  <dcterms:modified xsi:type="dcterms:W3CDTF">2023-12-10T02:24:24Z</dcterms:modified>
</cp:coreProperties>
</file>